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metadata" ContentType="application/binary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tags/tag2.xml" ContentType="application/vnd.openxmlformats-officedocument.presentationml.tags+xml"/>
  <Override PartName="/ppt/tags/tag3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8"/>
  </p:notesMasterIdLst>
  <p:sldIdLst>
    <p:sldId id="256" r:id="rId5"/>
    <p:sldId id="1249" r:id="rId6"/>
    <p:sldId id="1085" r:id="rId7"/>
    <p:sldId id="352" r:id="rId8"/>
    <p:sldId id="1251" r:id="rId9"/>
    <p:sldId id="1257" r:id="rId10"/>
    <p:sldId id="1253" r:id="rId11"/>
    <p:sldId id="1254" r:id="rId12"/>
    <p:sldId id="1256" r:id="rId13"/>
    <p:sldId id="1259" r:id="rId14"/>
    <p:sldId id="1263" r:id="rId15"/>
    <p:sldId id="1262" r:id="rId16"/>
    <p:sldId id="1255" r:id="rId17"/>
  </p:sldIdLst>
  <p:sldSz cx="12192000" cy="6858000"/>
  <p:notesSz cx="6858000" cy="9144000"/>
  <p:custDataLst>
    <p:tags r:id="rId1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84" userDrawn="1">
          <p15:clr>
            <a:srgbClr val="A4A3A4"/>
          </p15:clr>
        </p15:guide>
        <p15:guide id="2" pos="192" userDrawn="1">
          <p15:clr>
            <a:srgbClr val="A4A3A4"/>
          </p15:clr>
        </p15:guide>
        <p15:guide id="3" orient="horz" pos="1080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4032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23558"/>
    <a:srgbClr val="034977"/>
    <a:srgbClr val="0000FF"/>
    <a:srgbClr val="D5E3FF"/>
    <a:srgbClr val="FFE500"/>
    <a:srgbClr val="B9D0FF"/>
    <a:srgbClr val="045890"/>
    <a:srgbClr val="EDE2EE"/>
    <a:srgbClr val="1B35B5"/>
    <a:srgbClr val="667CE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F10D80-9AB9-4B6B-83DA-C5DBCAD55EBB}" v="3" dt="2025-11-17T08:49:24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316" autoAdjust="0"/>
    <p:restoredTop sz="95033" autoAdjust="0"/>
  </p:normalViewPr>
  <p:slideViewPr>
    <p:cSldViewPr snapToGrid="0">
      <p:cViewPr varScale="1">
        <p:scale>
          <a:sx n="94" d="100"/>
          <a:sy n="94" d="100"/>
        </p:scale>
        <p:origin x="-274" y="-178"/>
      </p:cViewPr>
      <p:guideLst>
        <p:guide orient="horz" pos="784"/>
        <p:guide orient="horz" pos="1080"/>
        <p:guide orient="horz" pos="2160"/>
        <p:guide orient="horz" pos="4032"/>
        <p:guide pos="1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rtl="0" fontAlgn="base">
              <a:buNone/>
            </a:pPr>
            <a:r>
              <a:rPr lang="en-IN" b="1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Speaker would be briefing the students that this content has been prepared for the educational purpose only and is referred from multiple sites which are cited in the last.</a:t>
            </a:r>
            <a:r>
              <a:rPr lang="en-IN" b="0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r>
              <a:rPr lang="en-US" b="0" i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158750" indent="0" algn="l" rtl="0" fontAlgn="base">
              <a:buNone/>
            </a:pPr>
            <a:r>
              <a:rPr lang="en-IN" b="1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---------------------------------------------------</a:t>
            </a:r>
            <a:r>
              <a:rPr lang="en-US" b="0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r>
              <a:rPr lang="en-US" b="0" i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158750" indent="0" algn="l" rtl="0" fontAlgn="base">
              <a:buNone/>
            </a:pPr>
            <a:r>
              <a:rPr lang="en-IN" b="1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A disclaimer is a statement or notice that is intended to clarify, limit, or provide information about the scope, limitations, or potential risks associated with certain actions, information, products, services, or content. </a:t>
            </a:r>
            <a:r>
              <a:rPr lang="en-US" b="0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r>
              <a:rPr lang="en-US" b="0" i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158750" indent="0" algn="l" rtl="0" fontAlgn="base">
              <a:buNone/>
            </a:pPr>
            <a:r>
              <a:rPr lang="en-US" b="0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r>
              <a:rPr lang="en-US" b="0" i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158750" indent="0" algn="l" rtl="0" fontAlgn="base">
              <a:buNone/>
            </a:pPr>
            <a:r>
              <a:rPr lang="en-US" b="0" i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slide speaker will be introducing </a:t>
            </a:r>
            <a:r>
              <a:rPr lang="en-US" sz="1800" b="1">
                <a:effectLst/>
                <a:latin typeface="Arial" panose="020B0604020202020204" pitchFamily="34" charset="0"/>
                <a:ea typeface="Arial MT"/>
              </a:rPr>
              <a:t>the</a:t>
            </a:r>
            <a:r>
              <a:rPr lang="en-US" sz="1800" b="1" spc="-1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800" b="1">
                <a:effectLst/>
                <a:latin typeface="Arial" panose="020B0604020202020204" pitchFamily="34" charset="0"/>
                <a:ea typeface="Arial MT"/>
              </a:rPr>
              <a:t>program</a:t>
            </a:r>
            <a:r>
              <a:rPr lang="en-US" sz="1800" b="1" spc="-1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800" b="1">
                <a:effectLst/>
                <a:latin typeface="Arial" panose="020B0604020202020204" pitchFamily="34" charset="0"/>
                <a:ea typeface="Arial MT"/>
              </a:rPr>
              <a:t>and</a:t>
            </a:r>
            <a:r>
              <a:rPr lang="en-US" sz="1800" b="1" spc="-5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800" b="1">
                <a:effectLst/>
                <a:latin typeface="Arial" panose="020B0604020202020204" pitchFamily="34" charset="0"/>
                <a:ea typeface="Arial MT"/>
              </a:rPr>
              <a:t>its</a:t>
            </a:r>
            <a:r>
              <a:rPr lang="en-US" sz="1800" b="1" spc="-5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800" b="1">
                <a:effectLst/>
                <a:latin typeface="Arial" panose="020B0604020202020204" pitchFamily="34" charset="0"/>
                <a:ea typeface="Arial MT"/>
              </a:rPr>
              <a:t>outcomes.  The speaker will introduce himself in brief</a:t>
            </a:r>
            <a:endParaRPr lang="en-US" b="1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pPr algn="r"/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1871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xmlns="" id="{08CA52B4-AFE7-436D-10A5-33BBC2F8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xmlns="" id="{00EAD850-4C0A-4D1F-54F8-C5F959A150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xmlns="" id="{411DB8B2-672C-460F-29D3-0F2797996B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74303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xmlns="" id="{6E1FC1B1-B44F-F795-8CE0-8A1E5FA39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xmlns="" id="{06FCACB7-6330-511A-DC41-2FCC5B2862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xmlns="" id="{53B2F108-3E8E-8CB3-D39C-2E5E2EE72A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72153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xmlns="" id="{D76A3C39-E505-849D-072B-5A72E5B2A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xmlns="" id="{4CA75921-0A6B-4147-FFE3-27787B5DA4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xmlns="" id="{F44E0A6D-AE05-66D4-3151-9ADBBF8171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82352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xmlns="" id="{889DB2EC-5E59-1C9C-B257-47839B4EF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xmlns="" id="{521CF6DE-F83D-DF02-0EA6-49693349CB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xmlns="" id="{8D50153A-7825-FF11-BF01-858C984731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40307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77187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2554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297814" y="126596"/>
            <a:ext cx="1748776" cy="58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black background with a red and blue line&#10;&#10;Description automatically generated">
            <a:extLst>
              <a:ext uri="{FF2B5EF4-FFF2-40B4-BE49-F238E27FC236}">
                <a16:creationId xmlns:a16="http://schemas.microsoft.com/office/drawing/2014/main" xmlns="" id="{9CA50098-7D03-1836-41AA-E168C007D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82037" b="14815"/>
          <a:stretch/>
        </p:blipFill>
        <p:spPr>
          <a:xfrm>
            <a:off x="0" y="6743065"/>
            <a:ext cx="12192000" cy="1377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31AFEAB-13E2-B4AA-FD33-8FE461808EF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0464800" cy="666750"/>
          </a:xfrm>
          <a:prstGeom prst="rect">
            <a:avLst/>
          </a:prstGeom>
        </p:spPr>
      </p:pic>
      <p:pic>
        <p:nvPicPr>
          <p:cNvPr id="20" name="Picture 19" descr="A black screen with red and blue stripes&#10;&#10;Description automatically generated">
            <a:extLst>
              <a:ext uri="{FF2B5EF4-FFF2-40B4-BE49-F238E27FC236}">
                <a16:creationId xmlns:a16="http://schemas.microsoft.com/office/drawing/2014/main" xmlns="" id="{11971837-D8B7-1C36-5140-3CE05FA77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94963"/>
          <a:stretch/>
        </p:blipFill>
        <p:spPr>
          <a:xfrm>
            <a:off x="0" y="6522720"/>
            <a:ext cx="12192000" cy="34544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14" r:id="rId2"/>
    <p:sldLayoutId id="214748372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197073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 sz="1245"/>
          </a:p>
        </p:txBody>
      </p:sp>
      <p:sp>
        <p:nvSpPr>
          <p:cNvPr id="3" name="Freeform 3"/>
          <p:cNvSpPr/>
          <p:nvPr/>
        </p:nvSpPr>
        <p:spPr>
          <a:xfrm>
            <a:off x="0" y="6660927"/>
            <a:ext cx="12192001" cy="197073"/>
          </a:xfrm>
          <a:custGeom>
            <a:avLst/>
            <a:gdLst/>
            <a:ahLst/>
            <a:cxnLst/>
            <a:rect l="l" t="t" r="r" b="b"/>
            <a:pathLst>
              <a:path w="17979397" h="921444">
                <a:moveTo>
                  <a:pt x="0" y="0"/>
                </a:moveTo>
                <a:lnTo>
                  <a:pt x="17979397" y="0"/>
                </a:lnTo>
                <a:lnTo>
                  <a:pt x="17979397" y="921444"/>
                </a:lnTo>
                <a:lnTo>
                  <a:pt x="0" y="921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245"/>
          </a:p>
        </p:txBody>
      </p:sp>
      <p:sp>
        <p:nvSpPr>
          <p:cNvPr id="4" name="Freeform 4"/>
          <p:cNvSpPr/>
          <p:nvPr/>
        </p:nvSpPr>
        <p:spPr>
          <a:xfrm flipV="1">
            <a:off x="0" y="4401147"/>
            <a:ext cx="2529579" cy="2456853"/>
          </a:xfrm>
          <a:custGeom>
            <a:avLst/>
            <a:gdLst/>
            <a:ahLst/>
            <a:cxnLst/>
            <a:rect l="l" t="t" r="r" b="b"/>
            <a:pathLst>
              <a:path w="3794368" h="3685280">
                <a:moveTo>
                  <a:pt x="0" y="3685280"/>
                </a:moveTo>
                <a:lnTo>
                  <a:pt x="3794368" y="3685280"/>
                </a:lnTo>
                <a:lnTo>
                  <a:pt x="3794368" y="0"/>
                </a:lnTo>
                <a:lnTo>
                  <a:pt x="0" y="0"/>
                </a:lnTo>
                <a:lnTo>
                  <a:pt x="0" y="368528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sz="1245"/>
          </a:p>
        </p:txBody>
      </p:sp>
      <p:sp>
        <p:nvSpPr>
          <p:cNvPr id="5" name="Freeform 5"/>
          <p:cNvSpPr/>
          <p:nvPr/>
        </p:nvSpPr>
        <p:spPr>
          <a:xfrm flipH="1">
            <a:off x="5301756" y="0"/>
            <a:ext cx="6890244" cy="6692149"/>
          </a:xfrm>
          <a:custGeom>
            <a:avLst/>
            <a:gdLst/>
            <a:ahLst/>
            <a:cxnLst/>
            <a:rect l="l" t="t" r="r" b="b"/>
            <a:pathLst>
              <a:path w="10335366" h="10038224">
                <a:moveTo>
                  <a:pt x="10335366" y="0"/>
                </a:moveTo>
                <a:lnTo>
                  <a:pt x="0" y="0"/>
                </a:lnTo>
                <a:lnTo>
                  <a:pt x="0" y="10038224"/>
                </a:lnTo>
                <a:lnTo>
                  <a:pt x="10335366" y="10038224"/>
                </a:lnTo>
                <a:lnTo>
                  <a:pt x="1033536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sz="1245"/>
          </a:p>
        </p:txBody>
      </p:sp>
      <p:grpSp>
        <p:nvGrpSpPr>
          <p:cNvPr id="6" name="Group 6"/>
          <p:cNvGrpSpPr/>
          <p:nvPr/>
        </p:nvGrpSpPr>
        <p:grpSpPr>
          <a:xfrm>
            <a:off x="6007852" y="391844"/>
            <a:ext cx="6074313" cy="6074312"/>
            <a:chOff x="-188667" y="-69445"/>
            <a:chExt cx="1507375" cy="1507374"/>
          </a:xfrm>
        </p:grpSpPr>
        <p:sp>
          <p:nvSpPr>
            <p:cNvPr id="7" name="Freeform 7"/>
            <p:cNvSpPr/>
            <p:nvPr/>
          </p:nvSpPr>
          <p:spPr>
            <a:xfrm>
              <a:off x="-188667" y="-69445"/>
              <a:ext cx="1507375" cy="1507374"/>
            </a:xfrm>
            <a:prstGeom prst="ellipse">
              <a:avLst/>
            </a:prstGeom>
            <a:blipFill>
              <a:blip r:embed="rId6"/>
              <a:srcRect/>
              <a:stretch>
                <a:fillRect l="-78487" t="-9550" b="-9550"/>
              </a:stretch>
            </a:blipFill>
          </p:spPr>
          <p:txBody>
            <a:bodyPr/>
            <a:lstStyle/>
            <a:p>
              <a:endParaRPr lang="en-IN" sz="1245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CFAFDC7-5FD4-AA0C-2C85-1B59ED6CD792}"/>
              </a:ext>
            </a:extLst>
          </p:cNvPr>
          <p:cNvSpPr txBox="1"/>
          <p:nvPr/>
        </p:nvSpPr>
        <p:spPr>
          <a:xfrm>
            <a:off x="358892" y="2584502"/>
            <a:ext cx="564895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023558"/>
                </a:solidFill>
                <a:latin typeface="+mj-lt"/>
              </a:rPr>
              <a:t>Full Stack Web Development with AI Tools</a:t>
            </a:r>
            <a:endParaRPr lang="en-US" sz="3600" b="1" dirty="0">
              <a:solidFill>
                <a:srgbClr val="023558"/>
              </a:solidFill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54F00DD0-EB7B-EBC0-7FBE-8E865107A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861" y="388408"/>
            <a:ext cx="1926070" cy="6264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AB315E8-A49C-3C13-082D-0A9135A687F9}"/>
              </a:ext>
            </a:extLst>
          </p:cNvPr>
          <p:cNvSpPr txBox="1"/>
          <p:nvPr/>
        </p:nvSpPr>
        <p:spPr>
          <a:xfrm>
            <a:off x="992572" y="4519689"/>
            <a:ext cx="427341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i="1" dirty="0">
                <a:solidFill>
                  <a:srgbClr val="023558"/>
                </a:solidFill>
              </a:rPr>
              <a:t>Team </a:t>
            </a:r>
            <a:r>
              <a:rPr lang="en-US" sz="1600" b="1" i="1" dirty="0" smtClean="0">
                <a:solidFill>
                  <a:srgbClr val="023558"/>
                </a:solidFill>
              </a:rPr>
              <a:t>Details- NG_CP_Team_2260</a:t>
            </a:r>
            <a:endParaRPr lang="en-US" sz="1600" b="1" i="1" dirty="0">
              <a:solidFill>
                <a:srgbClr val="02355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6310590-615E-A8EC-A0AB-F60F9F138367}"/>
              </a:ext>
            </a:extLst>
          </p:cNvPr>
          <p:cNvSpPr txBox="1"/>
          <p:nvPr/>
        </p:nvSpPr>
        <p:spPr>
          <a:xfrm>
            <a:off x="1635527" y="4843591"/>
            <a:ext cx="3147446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i="1" dirty="0">
                <a:solidFill>
                  <a:srgbClr val="023558"/>
                </a:solidFill>
              </a:rPr>
              <a:t>Name: Abhinav </a:t>
            </a:r>
            <a:r>
              <a:rPr lang="en-US" sz="1400" i="1" dirty="0" err="1">
                <a:solidFill>
                  <a:srgbClr val="023558"/>
                </a:solidFill>
              </a:rPr>
              <a:t>Kathait</a:t>
            </a:r>
            <a:endParaRPr lang="en-US" sz="1400" i="1" dirty="0">
              <a:solidFill>
                <a:srgbClr val="023558"/>
              </a:solidFill>
            </a:endParaRPr>
          </a:p>
          <a:p>
            <a:pPr algn="ctr"/>
            <a:r>
              <a:rPr lang="en-US" sz="1400" i="1" dirty="0">
                <a:solidFill>
                  <a:srgbClr val="023558"/>
                </a:solidFill>
              </a:rPr>
              <a:t>Name: Abhay Sharma</a:t>
            </a:r>
          </a:p>
          <a:p>
            <a:pPr algn="ctr"/>
            <a:r>
              <a:rPr lang="en-US" sz="1400" i="1" dirty="0">
                <a:solidFill>
                  <a:srgbClr val="023558"/>
                </a:solidFill>
              </a:rPr>
              <a:t>Name: Aryan Rawat</a:t>
            </a:r>
          </a:p>
          <a:p>
            <a:pPr algn="ctr"/>
            <a:r>
              <a:rPr lang="en-US" sz="1400" i="1" dirty="0">
                <a:solidFill>
                  <a:srgbClr val="023558"/>
                </a:solidFill>
              </a:rPr>
              <a:t>Name: </a:t>
            </a:r>
            <a:r>
              <a:rPr lang="en-US" sz="1400" i="1" dirty="0" err="1">
                <a:solidFill>
                  <a:srgbClr val="023558"/>
                </a:solidFill>
              </a:rPr>
              <a:t>Drami</a:t>
            </a:r>
            <a:r>
              <a:rPr lang="en-US" sz="1400" i="1" dirty="0">
                <a:solidFill>
                  <a:srgbClr val="023558"/>
                </a:solidFill>
              </a:rPr>
              <a:t> Sharma</a:t>
            </a:r>
          </a:p>
          <a:p>
            <a:pPr algn="ctr"/>
            <a:r>
              <a:rPr lang="en-US" sz="1400" i="1" dirty="0">
                <a:solidFill>
                  <a:srgbClr val="023558"/>
                </a:solidFill>
              </a:rPr>
              <a:t>Name: Dravya Jain</a:t>
            </a:r>
          </a:p>
          <a:p>
            <a:pPr algn="ctr"/>
            <a:endParaRPr lang="en-US" sz="1400" i="1" dirty="0">
              <a:solidFill>
                <a:srgbClr val="023558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30F0B85-2D0B-8CE2-0C62-378937D4A485}"/>
              </a:ext>
            </a:extLst>
          </p:cNvPr>
          <p:cNvSpPr txBox="1"/>
          <p:nvPr/>
        </p:nvSpPr>
        <p:spPr>
          <a:xfrm>
            <a:off x="1635527" y="6029295"/>
            <a:ext cx="403771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i="1" dirty="0">
                <a:solidFill>
                  <a:srgbClr val="023558"/>
                </a:solidFill>
              </a:rPr>
              <a:t>College: </a:t>
            </a:r>
            <a:r>
              <a:rPr lang="en-US" sz="1400" i="1" dirty="0" err="1">
                <a:solidFill>
                  <a:srgbClr val="023558"/>
                </a:solidFill>
              </a:rPr>
              <a:t>Inderprastha</a:t>
            </a:r>
            <a:r>
              <a:rPr lang="en-US" sz="1400" i="1" dirty="0">
                <a:solidFill>
                  <a:srgbClr val="023558"/>
                </a:solidFill>
              </a:rPr>
              <a:t> Engineering College, Ghaziabad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91686482-2ABD-404B-4ABA-CEB96E4AB9C1}"/>
              </a:ext>
            </a:extLst>
          </p:cNvPr>
          <p:cNvGrpSpPr/>
          <p:nvPr/>
        </p:nvGrpSpPr>
        <p:grpSpPr>
          <a:xfrm>
            <a:off x="995345" y="1645077"/>
            <a:ext cx="4588472" cy="742352"/>
            <a:chOff x="1283711" y="1438666"/>
            <a:chExt cx="4588472" cy="74235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FE615D82-5CB2-52DA-0B05-5FE8B54D042E}"/>
                </a:ext>
              </a:extLst>
            </p:cNvPr>
            <p:cNvSpPr/>
            <p:nvPr/>
          </p:nvSpPr>
          <p:spPr>
            <a:xfrm>
              <a:off x="1283711" y="1438666"/>
              <a:ext cx="4588472" cy="742352"/>
            </a:xfrm>
            <a:prstGeom prst="roundRect">
              <a:avLst/>
            </a:prstGeom>
            <a:solidFill>
              <a:srgbClr val="0349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BCEE186-AA2C-A9BA-A43A-D62A437771F7}"/>
                </a:ext>
              </a:extLst>
            </p:cNvPr>
            <p:cNvSpPr txBox="1"/>
            <p:nvPr/>
          </p:nvSpPr>
          <p:spPr>
            <a:xfrm>
              <a:off x="1441240" y="1609787"/>
              <a:ext cx="4273414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E500"/>
                  </a:solidFill>
                </a:rPr>
                <a:t>Next Gen Employability Program</a:t>
              </a:r>
              <a:endParaRPr lang="en-US" dirty="0">
                <a:solidFill>
                  <a:srgbClr val="FFE500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FAECC0E-49D1-BF66-06C6-69456D732EF1}"/>
              </a:ext>
            </a:extLst>
          </p:cNvPr>
          <p:cNvSpPr txBox="1"/>
          <p:nvPr/>
        </p:nvSpPr>
        <p:spPr>
          <a:xfrm>
            <a:off x="162560" y="8567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 System Flowchart </a:t>
            </a:r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9D621B-98C4-18B4-2AFF-B3EC30B80319}"/>
              </a:ext>
            </a:extLst>
          </p:cNvPr>
          <p:cNvSpPr txBox="1"/>
          <p:nvPr/>
        </p:nvSpPr>
        <p:spPr>
          <a:xfrm>
            <a:off x="345440" y="1256844"/>
            <a:ext cx="569122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Scan QR Code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Open Digital Menu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Select Food Items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Place Order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PHP Backend Receives Order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Order Stored In Database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Kitchen/Admin Updates Status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Customer Views Live Status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2B461A0-BA7F-0EEF-F4A5-E1DDB0AE8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664" y="977672"/>
            <a:ext cx="5992775" cy="526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56257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96CC425-CC91-0981-C0DE-236C69610D42}"/>
              </a:ext>
            </a:extLst>
          </p:cNvPr>
          <p:cNvSpPr txBox="1"/>
          <p:nvPr/>
        </p:nvSpPr>
        <p:spPr>
          <a:xfrm>
            <a:off x="389554" y="811764"/>
            <a:ext cx="6988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23558"/>
                </a:solidFill>
              </a:rPr>
              <a:t>Key Features &amp; Benefits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8998DD7-1D90-851C-1098-0EE296706FA7}"/>
              </a:ext>
            </a:extLst>
          </p:cNvPr>
          <p:cNvSpPr txBox="1"/>
          <p:nvPr/>
        </p:nvSpPr>
        <p:spPr>
          <a:xfrm>
            <a:off x="389554" y="1280046"/>
            <a:ext cx="609755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Key Features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QR-based menu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Digital ordering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Real-time order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Admin &amp; kitchen dashboard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Mobile-friendly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None/>
            </a:pPr>
            <a:r>
              <a:rPr lang="en-US" sz="2000" b="1" dirty="0"/>
              <a:t>Benefits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Faster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Reduced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Better hygiene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Less manpower required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C9AC843-7BF9-E7D9-54B7-CF0C7630D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576" y="1329687"/>
            <a:ext cx="7665253" cy="3686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414154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F1D73B5-C94B-9C74-0D78-205EFF5E316C}"/>
              </a:ext>
            </a:extLst>
          </p:cNvPr>
          <p:cNvSpPr txBox="1"/>
          <p:nvPr/>
        </p:nvSpPr>
        <p:spPr>
          <a:xfrm>
            <a:off x="274320" y="77545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Conclusion and Future work  </a:t>
            </a:r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C685B8-199D-95C2-4ACF-933881757547}"/>
              </a:ext>
            </a:extLst>
          </p:cNvPr>
          <p:cNvSpPr txBox="1"/>
          <p:nvPr/>
        </p:nvSpPr>
        <p:spPr>
          <a:xfrm>
            <a:off x="619760" y="1284614"/>
            <a:ext cx="839216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Conclusion :</a:t>
            </a:r>
          </a:p>
          <a:p>
            <a:pPr>
              <a:buNone/>
            </a:pPr>
            <a:r>
              <a:rPr lang="en-US" sz="2000" dirty="0"/>
              <a:t>Scan &amp; Dine provides a </a:t>
            </a:r>
            <a:r>
              <a:rPr lang="en-US" sz="2000" b="1" dirty="0"/>
              <a:t>modern, efficient, and contactless food ordering solution</a:t>
            </a:r>
            <a:r>
              <a:rPr lang="en-US" sz="2000" dirty="0"/>
              <a:t> suitable for restaurants and college canteens.</a:t>
            </a:r>
            <a:br>
              <a:rPr lang="en-US" sz="2000" dirty="0"/>
            </a:br>
            <a:endParaRPr lang="en-US" sz="2000" dirty="0"/>
          </a:p>
          <a:p>
            <a:pPr>
              <a:buNone/>
            </a:pPr>
            <a:r>
              <a:rPr lang="en-US" sz="2000" b="1" dirty="0"/>
              <a:t>Future Work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Customer Feedback System</a:t>
            </a:r>
          </a:p>
          <a:p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Admin analytics dashboard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Mobile app development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AI based food recommendation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541E8B4-401E-D3A7-A051-7969DE62F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998" y="2444620"/>
            <a:ext cx="7166832" cy="3814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40421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xmlns="" id="{0E0CFA53-CCA4-D4E2-FCC5-6726C9696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>
            <a:extLst>
              <a:ext uri="{FF2B5EF4-FFF2-40B4-BE49-F238E27FC236}">
                <a16:creationId xmlns:a16="http://schemas.microsoft.com/office/drawing/2014/main" xmlns="" id="{6696FB24-3D2E-A463-EE53-51916115403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4709" y="865963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US" sz="2000" b="1" dirty="0">
                <a:solidFill>
                  <a:srgbClr val="213163"/>
                </a:solidFill>
              </a:rPr>
              <a:t>R</a:t>
            </a:r>
            <a:r>
              <a:rPr lang="en-IN" sz="2000" b="1" dirty="0" err="1">
                <a:solidFill>
                  <a:srgbClr val="213163"/>
                </a:solidFill>
              </a:rPr>
              <a:t>eferences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xmlns="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266686" y="1295647"/>
            <a:ext cx="8898173" cy="5053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Research papers on QR-based digital menus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PHP official documentation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MySQL documentation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Web development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E9D0299-0D74-E83B-4719-BB618D7CE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698" y="1080805"/>
            <a:ext cx="5984616" cy="5133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407749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303A782A-5355-03DB-CA26-A3A3D607DA31}"/>
              </a:ext>
            </a:extLst>
          </p:cNvPr>
          <p:cNvGrpSpPr/>
          <p:nvPr/>
        </p:nvGrpSpPr>
        <p:grpSpPr>
          <a:xfrm>
            <a:off x="1894840" y="1516840"/>
            <a:ext cx="8402320" cy="4033672"/>
            <a:chOff x="2159836" y="1516840"/>
            <a:chExt cx="8402320" cy="40336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1C7C8318-501A-300C-1586-3487E06F1253}"/>
                </a:ext>
              </a:extLst>
            </p:cNvPr>
            <p:cNvGrpSpPr/>
            <p:nvPr/>
          </p:nvGrpSpPr>
          <p:grpSpPr>
            <a:xfrm>
              <a:off x="2159836" y="1608432"/>
              <a:ext cx="8402320" cy="3942080"/>
              <a:chOff x="2159836" y="1457960"/>
              <a:chExt cx="8402320" cy="394208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xmlns="" id="{E88D108B-EC8D-6B85-5F57-F9D19D5681C4}"/>
                  </a:ext>
                </a:extLst>
              </p:cNvPr>
              <p:cNvSpPr/>
              <p:nvPr/>
            </p:nvSpPr>
            <p:spPr>
              <a:xfrm>
                <a:off x="2159836" y="1457960"/>
                <a:ext cx="8402320" cy="3942080"/>
              </a:xfrm>
              <a:prstGeom prst="roundRect">
                <a:avLst>
                  <a:gd name="adj" fmla="val 10997"/>
                </a:avLst>
              </a:prstGeom>
              <a:solidFill>
                <a:srgbClr val="0349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4797845F-F959-88CB-A4ED-3AA0360C1A9D}"/>
                  </a:ext>
                </a:extLst>
              </p:cNvPr>
              <p:cNvSpPr txBox="1"/>
              <p:nvPr/>
            </p:nvSpPr>
            <p:spPr>
              <a:xfrm>
                <a:off x="2159836" y="4391210"/>
                <a:ext cx="84023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E500"/>
                    </a:solidFill>
                  </a:rPr>
                  <a:t>The content is curated from online/offline resources and used for educational purpose only.</a:t>
                </a:r>
              </a:p>
            </p:txBody>
          </p:sp>
        </p:grpSp>
        <p:pic>
          <p:nvPicPr>
            <p:cNvPr id="8" name="Picture 7" descr="A blue sign with black background&#10;&#10;AI-generated content may be incorrect.">
              <a:extLst>
                <a:ext uri="{FF2B5EF4-FFF2-40B4-BE49-F238E27FC236}">
                  <a16:creationId xmlns:a16="http://schemas.microsoft.com/office/drawing/2014/main" xmlns="" id="{43BB6327-B30A-E013-C8DA-976B9EC35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324" t="20721" r="6756" b="23454"/>
            <a:stretch>
              <a:fillRect/>
            </a:stretch>
          </p:blipFill>
          <p:spPr>
            <a:xfrm>
              <a:off x="2487153" y="1516840"/>
              <a:ext cx="7747686" cy="2899149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xmlns="" val="398702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yellow line with a black background&#10;&#10;AI-generated content may be incorrect.">
            <a:extLst>
              <a:ext uri="{FF2B5EF4-FFF2-40B4-BE49-F238E27FC236}">
                <a16:creationId xmlns:a16="http://schemas.microsoft.com/office/drawing/2014/main" xmlns="" id="{F314EBF8-9802-CF1D-801E-63C18C2206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20" t="30090" r="9640" b="30270"/>
          <a:stretch>
            <a:fillRect/>
          </a:stretch>
        </p:blipFill>
        <p:spPr>
          <a:xfrm>
            <a:off x="802675" y="1603289"/>
            <a:ext cx="10586649" cy="3907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AFEE84B-060E-0646-61C1-61E6884BACC3}"/>
              </a:ext>
            </a:extLst>
          </p:cNvPr>
          <p:cNvSpPr txBox="1"/>
          <p:nvPr/>
        </p:nvSpPr>
        <p:spPr>
          <a:xfrm>
            <a:off x="3167861" y="3251436"/>
            <a:ext cx="69189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D5E3FF"/>
                </a:solidFill>
              </a:rPr>
              <a:t>Scan and Dine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D7940F8-47B2-3605-4FFD-62224135AD9A}"/>
              </a:ext>
            </a:extLst>
          </p:cNvPr>
          <p:cNvSpPr txBox="1"/>
          <p:nvPr/>
        </p:nvSpPr>
        <p:spPr>
          <a:xfrm>
            <a:off x="5495063" y="2882104"/>
            <a:ext cx="22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D5E3FF"/>
                </a:solidFill>
              </a:rPr>
              <a:t>Project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78113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74709" y="865963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IN" sz="2000" b="1">
                <a:solidFill>
                  <a:srgbClr val="213163"/>
                </a:solidFill>
              </a:rPr>
              <a:t>Table of Contents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xmlns="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74709" y="1295647"/>
            <a:ext cx="5754564" cy="532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Introduction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Objective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Problem Statement &amp; Motivation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Solution Approach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Technology Used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System Architecture / Flowchart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IN" sz="1800" dirty="0"/>
              <a:t>Key Features &amp; Benefits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Conclusion &amp; Future Work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References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3" name="Picture 2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xmlns="" id="{C3BD9B49-6271-C92D-48CE-5039440C29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17" t="5427" r="7295" b="7474"/>
          <a:stretch/>
        </p:blipFill>
        <p:spPr>
          <a:xfrm>
            <a:off x="7112000" y="1092200"/>
            <a:ext cx="4551680" cy="463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3042168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xmlns="" id="{75FF2F38-51BB-3F9C-89B0-2467CA666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>
            <a:extLst>
              <a:ext uri="{FF2B5EF4-FFF2-40B4-BE49-F238E27FC236}">
                <a16:creationId xmlns:a16="http://schemas.microsoft.com/office/drawing/2014/main" xmlns="" id="{A0901C30-ADD5-989C-879E-1983191DD8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4709" y="865963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US" sz="2000" b="1" dirty="0">
                <a:solidFill>
                  <a:srgbClr val="213163"/>
                </a:solidFill>
              </a:rPr>
              <a:t>I</a:t>
            </a:r>
            <a:r>
              <a:rPr lang="en-IN" sz="2000" b="1" dirty="0" err="1">
                <a:solidFill>
                  <a:srgbClr val="213163"/>
                </a:solidFill>
              </a:rPr>
              <a:t>ntroduction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41ED987-BAAA-C5B1-6E6E-6369B421D057}"/>
              </a:ext>
            </a:extLst>
          </p:cNvPr>
          <p:cNvSpPr txBox="1"/>
          <p:nvPr/>
        </p:nvSpPr>
        <p:spPr>
          <a:xfrm>
            <a:off x="296248" y="1510460"/>
            <a:ext cx="74295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Traditional food ordering systems cause: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Long waiting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Manual order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Staff dependency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Hygiene issues</a:t>
            </a:r>
          </a:p>
          <a:p>
            <a:r>
              <a:rPr lang="en-US" sz="2000" b="1" dirty="0"/>
              <a:t>Scan &amp; Dine</a:t>
            </a:r>
            <a:r>
              <a:rPr lang="en-US" sz="2000" dirty="0"/>
              <a:t> is a </a:t>
            </a:r>
            <a:r>
              <a:rPr lang="en-US" sz="2000" b="1" dirty="0"/>
              <a:t>QR-based digital food ordering system</a:t>
            </a:r>
            <a:r>
              <a:rPr lang="en-US" sz="2000" dirty="0"/>
              <a:t> that allows customers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Scan QR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View digital menu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Place food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Track order status in real time</a:t>
            </a:r>
          </a:p>
          <a:p>
            <a:r>
              <a:rPr lang="en-US" sz="2000" dirty="0"/>
              <a:t>This system provides a </a:t>
            </a:r>
            <a:r>
              <a:rPr lang="en-US" sz="2000" b="1" dirty="0"/>
              <a:t>fast, contactless, and efficient</a:t>
            </a:r>
            <a:r>
              <a:rPr lang="en-US" sz="2000" dirty="0"/>
              <a:t> dining experience.</a:t>
            </a:r>
          </a:p>
          <a:p>
            <a:endParaRPr lang="en-US" sz="2000" dirty="0">
              <a:solidFill>
                <a:srgbClr val="034977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8F8DC7C-B0C0-BF30-6980-A895FE261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748" y="1063690"/>
            <a:ext cx="4357395" cy="4973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736061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2FA85CD-788F-F891-11F8-F36E55631255}"/>
              </a:ext>
            </a:extLst>
          </p:cNvPr>
          <p:cNvSpPr txBox="1"/>
          <p:nvPr/>
        </p:nvSpPr>
        <p:spPr>
          <a:xfrm>
            <a:off x="233680" y="86689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213163"/>
                </a:solidFill>
              </a:rPr>
              <a:t> </a:t>
            </a:r>
            <a:r>
              <a:rPr lang="en-IN" sz="2000" b="1" dirty="0">
                <a:solidFill>
                  <a:srgbClr val="213163"/>
                </a:solidFill>
              </a:rPr>
              <a:t>Objective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25D3A73-89A1-A26C-FDAD-5C2A3D8A3D01}"/>
              </a:ext>
            </a:extLst>
          </p:cNvPr>
          <p:cNvSpPr txBox="1"/>
          <p:nvPr/>
        </p:nvSpPr>
        <p:spPr>
          <a:xfrm>
            <a:off x="233680" y="1578820"/>
            <a:ext cx="9218645" cy="438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To develop a 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contactless food ordering system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20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To reduce customer waiting time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To eliminate physical menus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To improve hygiene and safety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To automate order management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To reduce staff workload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To enhance customer experience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8276A3A-4AB4-1B9F-1617-BA5A1FFA6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241" y="1578820"/>
            <a:ext cx="3414103" cy="4167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19115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xmlns="" id="{39A1CF19-477C-5C17-FA78-34A1ABC13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>
            <a:extLst>
              <a:ext uri="{FF2B5EF4-FFF2-40B4-BE49-F238E27FC236}">
                <a16:creationId xmlns:a16="http://schemas.microsoft.com/office/drawing/2014/main" xmlns="" id="{475BC786-E92C-DE4A-EE1E-7D4D449C214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4708" y="865963"/>
            <a:ext cx="4303985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US" sz="2000" b="1" dirty="0">
                <a:solidFill>
                  <a:srgbClr val="213163"/>
                </a:solidFill>
              </a:rPr>
              <a:t>P</a:t>
            </a:r>
            <a:r>
              <a:rPr lang="en-IN" sz="2000" b="1" dirty="0">
                <a:solidFill>
                  <a:srgbClr val="213163"/>
                </a:solidFill>
              </a:rPr>
              <a:t>roblem Statement &amp; Motivation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F7D4A0-099E-ADFC-F7F0-5051AF9553A4}"/>
              </a:ext>
            </a:extLst>
          </p:cNvPr>
          <p:cNvSpPr txBox="1"/>
          <p:nvPr/>
        </p:nvSpPr>
        <p:spPr>
          <a:xfrm>
            <a:off x="433874" y="1586204"/>
            <a:ext cx="624684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Problems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Long queues in canteens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Delay in order taking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Order mismatch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real-time order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Manual handling increases errors</a:t>
            </a:r>
          </a:p>
          <a:p>
            <a:r>
              <a:rPr lang="en-US" sz="2000" b="1" dirty="0"/>
              <a:t>Motivation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Post-COVID demand for contactless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Need for fast &amp; digital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Improve efficiency and hygiene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7F0AB63-4E90-18C6-1D71-7C2567159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348" y="1110440"/>
            <a:ext cx="5280590" cy="4637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4128065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xmlns="" id="{17D828F6-D11A-004C-6B1C-7342E3C20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>
            <a:extLst>
              <a:ext uri="{FF2B5EF4-FFF2-40B4-BE49-F238E27FC236}">
                <a16:creationId xmlns:a16="http://schemas.microsoft.com/office/drawing/2014/main" xmlns="" id="{01B87DF3-C5CE-63DD-4007-1F1C71D372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865963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US" sz="2000" b="1" dirty="0">
                <a:solidFill>
                  <a:srgbClr val="213163"/>
                </a:solidFill>
              </a:rPr>
              <a:t>S</a:t>
            </a:r>
            <a:r>
              <a:rPr lang="en-IN" sz="2000" b="1" dirty="0" err="1">
                <a:solidFill>
                  <a:srgbClr val="213163"/>
                </a:solidFill>
              </a:rPr>
              <a:t>olution</a:t>
            </a:r>
            <a:r>
              <a:rPr lang="en-IN" sz="2000" b="1" dirty="0">
                <a:solidFill>
                  <a:srgbClr val="213163"/>
                </a:solidFill>
              </a:rPr>
              <a:t> 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F55E01B-FF04-C03B-E64F-2B5EAA9C9F0B}"/>
              </a:ext>
            </a:extLst>
          </p:cNvPr>
          <p:cNvSpPr txBox="1"/>
          <p:nvPr/>
        </p:nvSpPr>
        <p:spPr>
          <a:xfrm>
            <a:off x="168730" y="1295647"/>
            <a:ext cx="849007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QR Code placed on each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Customers scans QR using mobile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Digital menu opens in Browser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Items added to Cart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Order placed 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Backend Processes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Kitchen updates Order status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Customer Tracks order in real time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62DF0D4-2EAD-482A-3800-0A7E42EEA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QR code placed on each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34482AF-027F-F016-5AFA-65F25DEE1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097" y="998898"/>
            <a:ext cx="5582428" cy="5005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2357231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8CF7A52-B434-371C-73E4-C94D16BD9409}"/>
              </a:ext>
            </a:extLst>
          </p:cNvPr>
          <p:cNvSpPr txBox="1"/>
          <p:nvPr/>
        </p:nvSpPr>
        <p:spPr>
          <a:xfrm>
            <a:off x="114936" y="962160"/>
            <a:ext cx="2882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 Technology Used </a:t>
            </a:r>
            <a:endParaRPr lang="en-IN" sz="2000" dirty="0">
              <a:solidFill>
                <a:srgbClr val="03497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AADDE7C-7BC8-EABD-63E5-EA243182E5C9}"/>
              </a:ext>
            </a:extLst>
          </p:cNvPr>
          <p:cNvSpPr txBox="1"/>
          <p:nvPr/>
        </p:nvSpPr>
        <p:spPr>
          <a:xfrm>
            <a:off x="289249" y="1558213"/>
            <a:ext cx="7268547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1A23A9B-BEE6-EBA6-CA91-002911CBFBF8}"/>
              </a:ext>
            </a:extLst>
          </p:cNvPr>
          <p:cNvSpPr txBox="1"/>
          <p:nvPr/>
        </p:nvSpPr>
        <p:spPr>
          <a:xfrm>
            <a:off x="289248" y="1362270"/>
            <a:ext cx="11902751" cy="497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Frontend Technologies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HTML5</a:t>
            </a:r>
            <a:r>
              <a:rPr lang="en-IN" dirty="0"/>
              <a:t> – Structure of web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CSS3</a:t>
            </a:r>
            <a:r>
              <a:rPr lang="en-IN" dirty="0"/>
              <a:t> – Styling and responsive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JavaScript</a:t>
            </a:r>
            <a:r>
              <a:rPr lang="en-IN" dirty="0"/>
              <a:t> – Dynamic interaction and validation</a:t>
            </a:r>
          </a:p>
          <a:p>
            <a:r>
              <a:rPr lang="en-IN" b="1" dirty="0"/>
              <a:t>Backend Technology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PHP </a:t>
            </a:r>
            <a:r>
              <a:rPr lang="en-IN" dirty="0"/>
              <a:t>– Handles business logic </a:t>
            </a:r>
          </a:p>
          <a:p>
            <a:r>
              <a:rPr lang="en-IN" dirty="0"/>
              <a:t>              – Processes orders</a:t>
            </a:r>
          </a:p>
          <a:p>
            <a:pPr lvl="1"/>
            <a:r>
              <a:rPr lang="en-IN" dirty="0"/>
              <a:t>              – Manages admin &amp; kitchen dashboard</a:t>
            </a:r>
          </a:p>
          <a:p>
            <a:pPr lvl="1"/>
            <a:r>
              <a:rPr lang="en-IN" dirty="0"/>
              <a:t>              – Communicates with database</a:t>
            </a:r>
          </a:p>
          <a:p>
            <a:r>
              <a:rPr lang="en-IN" b="1" dirty="0"/>
              <a:t>Database</a:t>
            </a:r>
          </a:p>
          <a:p>
            <a:r>
              <a:rPr lang="en-IN" b="1" dirty="0"/>
              <a:t>MySQL </a:t>
            </a:r>
            <a:r>
              <a:rPr lang="en-IN" dirty="0"/>
              <a:t>– Stores menu items</a:t>
            </a:r>
          </a:p>
          <a:p>
            <a:pPr lvl="1"/>
            <a:r>
              <a:rPr lang="en-IN" dirty="0"/>
              <a:t>             – Stores order details</a:t>
            </a:r>
          </a:p>
          <a:p>
            <a:pPr lvl="1"/>
            <a:r>
              <a:rPr lang="en-IN" dirty="0"/>
              <a:t>             – Stores order status</a:t>
            </a:r>
          </a:p>
          <a:p>
            <a:r>
              <a:rPr lang="en-IN" b="1" dirty="0"/>
              <a:t>Other Tools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QR Code Generator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Web Hosting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D9FCEF7-7094-6638-0F12-CAE2E1AE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254" y="1745584"/>
            <a:ext cx="5990254" cy="355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5543517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4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</TotalTime>
  <Words>1073</Words>
  <Application>Microsoft Office PowerPoint</Application>
  <PresentationFormat>Custom</PresentationFormat>
  <Paragraphs>291</Paragraphs>
  <Slides>13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Simple Light</vt:lpstr>
      <vt:lpstr>Slide 1</vt:lpstr>
      <vt:lpstr>Slide 2</vt:lpstr>
      <vt:lpstr>Slide 3</vt:lpstr>
      <vt:lpstr>Table of Contents</vt:lpstr>
      <vt:lpstr>Introduction</vt:lpstr>
      <vt:lpstr>Slide 6</vt:lpstr>
      <vt:lpstr>Problem Statement &amp; Motivation</vt:lpstr>
      <vt:lpstr>Solution Approach</vt:lpstr>
      <vt:lpstr>Slide 9</vt:lpstr>
      <vt:lpstr>Slide 10</vt:lpstr>
      <vt:lpstr>Slide 11</vt:lpstr>
      <vt:lpstr>Slide 12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Helvin Mg</dc:creator>
  <cp:lastModifiedBy>Dell</cp:lastModifiedBy>
  <cp:revision>34</cp:revision>
  <dcterms:modified xsi:type="dcterms:W3CDTF">2026-02-02T05:42:35Z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ArticulateGUID">
    <vt:lpwstr>ADA14AB9-6E05-4AF1-84FB-ACE67E38F4B9</vt:lpwstr>
  </property>
  <property fmtid="{D5CDD505-2E9C-101B-9397-08002B2CF9AE}" pid="4" name="ArticulatePath">
    <vt:lpwstr>https://edunetfoundationorg-my.sharepoint.com/personal/kaisar_edunetfoundation_org/Documents/Beutified ppt/EY/Student showcase 2025/Master Class 2 - UI_UX Design Principles</vt:lpwstr>
  </property>
</Properties>
</file>